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63" r:id="rId4"/>
    <p:sldId id="264" r:id="rId5"/>
    <p:sldId id="262" r:id="rId6"/>
    <p:sldId id="266" r:id="rId7"/>
    <p:sldId id="267" r:id="rId8"/>
    <p:sldId id="269" r:id="rId9"/>
    <p:sldId id="270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13"/>
    <p:restoredTop sz="93100"/>
  </p:normalViewPr>
  <p:slideViewPr>
    <p:cSldViewPr>
      <p:cViewPr varScale="1">
        <p:scale>
          <a:sx n="65" d="100"/>
          <a:sy n="65" d="100"/>
        </p:scale>
        <p:origin x="1642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29D98-002B-C848-9D4C-B5F09873BDCF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2B28AA-77A9-BC4E-BE8E-16464552385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056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2060"/>
                </a:solidFill>
                <a:cs typeface="Calibri"/>
              </a:rPr>
              <a:t>We are among the proponent of the </a:t>
            </a:r>
            <a:r>
              <a:rPr lang="en-US" sz="1200" dirty="0">
                <a:solidFill>
                  <a:srgbClr val="0000FF"/>
                </a:solidFill>
                <a:cs typeface="Calibri"/>
              </a:rPr>
              <a:t>Trieste declaration on inter-university cooperation  </a:t>
            </a:r>
            <a:r>
              <a:rPr lang="en-US" sz="1200" dirty="0">
                <a:solidFill>
                  <a:srgbClr val="000090"/>
                </a:solidFill>
              </a:rPr>
              <a:t>(within the Berlin process), </a:t>
            </a:r>
            <a:r>
              <a:rPr lang="en-US" sz="1200" dirty="0">
                <a:solidFill>
                  <a:srgbClr val="002060"/>
                </a:solidFill>
                <a:cs typeface="Calibri"/>
              </a:rPr>
              <a:t>which aimed at strengthening the role of universities in South East Europe in the perspective of EU integration</a:t>
            </a:r>
          </a:p>
          <a:p>
            <a:endParaRPr lang="en-US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B28AA-77A9-BC4E-BE8E-16464552385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082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Adriatic Ionian Network of University, regions, cities and chambers of commerce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2B28AA-77A9-BC4E-BE8E-16464552385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40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23/05/2018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tiff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724"/>
            <a:ext cx="9144000" cy="671527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275856" y="2420888"/>
            <a:ext cx="532859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cap="all" dirty="0" err="1">
                <a:solidFill>
                  <a:srgbClr val="002060"/>
                </a:solidFill>
              </a:rPr>
              <a:t>Facing</a:t>
            </a:r>
            <a:r>
              <a:rPr lang="it-IT" sz="2000" b="1" cap="all" dirty="0">
                <a:solidFill>
                  <a:srgbClr val="002060"/>
                </a:solidFill>
              </a:rPr>
              <a:t> the </a:t>
            </a:r>
            <a:r>
              <a:rPr lang="it-IT" sz="2000" b="1" cap="all" dirty="0" err="1">
                <a:solidFill>
                  <a:srgbClr val="002060"/>
                </a:solidFill>
              </a:rPr>
              <a:t>challanges</a:t>
            </a:r>
            <a:r>
              <a:rPr lang="it-IT" sz="2000" b="1" cap="all" dirty="0">
                <a:solidFill>
                  <a:srgbClr val="002060"/>
                </a:solidFill>
              </a:rPr>
              <a:t> of EUSAIR </a:t>
            </a:r>
            <a:r>
              <a:rPr lang="it-IT" sz="2000" b="1" cap="all" dirty="0" err="1">
                <a:solidFill>
                  <a:srgbClr val="002060"/>
                </a:solidFill>
              </a:rPr>
              <a:t>MacroreGion</a:t>
            </a:r>
            <a:r>
              <a:rPr lang="it-IT" sz="2000" b="1" cap="all" dirty="0">
                <a:solidFill>
                  <a:srgbClr val="002060"/>
                </a:solidFill>
              </a:rPr>
              <a:t>. The </a:t>
            </a:r>
            <a:r>
              <a:rPr lang="it-IT" sz="2000" b="1" cap="all" dirty="0" err="1">
                <a:solidFill>
                  <a:srgbClr val="002060"/>
                </a:solidFill>
              </a:rPr>
              <a:t>role</a:t>
            </a:r>
            <a:r>
              <a:rPr lang="it-IT" sz="2000" b="1" cap="all" dirty="0">
                <a:solidFill>
                  <a:srgbClr val="002060"/>
                </a:solidFill>
              </a:rPr>
              <a:t> of </a:t>
            </a:r>
            <a:r>
              <a:rPr lang="it-IT" sz="2000" b="1" cap="all" dirty="0" err="1">
                <a:solidFill>
                  <a:srgbClr val="002060"/>
                </a:solidFill>
              </a:rPr>
              <a:t>Universities</a:t>
            </a:r>
            <a:r>
              <a:rPr lang="it-IT" sz="2000" b="1" cap="all" dirty="0">
                <a:solidFill>
                  <a:srgbClr val="002060"/>
                </a:solidFill>
              </a:rPr>
              <a:t> and </a:t>
            </a:r>
            <a:r>
              <a:rPr lang="it-IT" sz="2000" b="1" cap="all" dirty="0" err="1">
                <a:solidFill>
                  <a:srgbClr val="002060"/>
                </a:solidFill>
              </a:rPr>
              <a:t>higher</a:t>
            </a:r>
            <a:r>
              <a:rPr lang="it-IT" sz="2000" b="1" cap="all" dirty="0">
                <a:solidFill>
                  <a:srgbClr val="002060"/>
                </a:solidFill>
              </a:rPr>
              <a:t> </a:t>
            </a:r>
            <a:r>
              <a:rPr lang="it-IT" sz="2000" b="1" cap="all" dirty="0" err="1">
                <a:solidFill>
                  <a:srgbClr val="002060"/>
                </a:solidFill>
              </a:rPr>
              <a:t>education</a:t>
            </a:r>
            <a:r>
              <a:rPr lang="it-IT" sz="2000" b="1" cap="all" dirty="0">
                <a:solidFill>
                  <a:srgbClr val="002060"/>
                </a:solidFill>
              </a:rPr>
              <a:t> </a:t>
            </a:r>
            <a:r>
              <a:rPr lang="it-IT" sz="2000" b="1" cap="all" dirty="0" err="1">
                <a:solidFill>
                  <a:srgbClr val="002060"/>
                </a:solidFill>
              </a:rPr>
              <a:t>institutions</a:t>
            </a:r>
            <a:endParaRPr lang="it-IT" sz="2000" b="1" cap="all" dirty="0">
              <a:solidFill>
                <a:srgbClr val="002060"/>
              </a:solidFill>
            </a:endParaRPr>
          </a:p>
          <a:p>
            <a:endParaRPr lang="it-IT" sz="2000" cap="all" dirty="0"/>
          </a:p>
          <a:p>
            <a:endParaRPr lang="it-IT" sz="2000" cap="all" dirty="0"/>
          </a:p>
          <a:p>
            <a:r>
              <a:rPr lang="it-IT" b="1" cap="all" dirty="0"/>
              <a:t>Mario Giordano</a:t>
            </a:r>
          </a:p>
          <a:p>
            <a:r>
              <a:rPr lang="it-IT" b="1" cap="all" dirty="0" err="1"/>
              <a:t>Uniadrion</a:t>
            </a:r>
            <a:r>
              <a:rPr lang="it-IT" b="1" cap="all" dirty="0"/>
              <a:t> </a:t>
            </a:r>
            <a:r>
              <a:rPr lang="it-IT" b="1" cap="all" dirty="0" err="1"/>
              <a:t>Secretary</a:t>
            </a:r>
            <a:r>
              <a:rPr lang="it-IT" b="1" cap="all" dirty="0"/>
              <a:t> General and</a:t>
            </a:r>
          </a:p>
          <a:p>
            <a:r>
              <a:rPr lang="it-IT" b="1" cap="all" dirty="0"/>
              <a:t>Vice-</a:t>
            </a:r>
            <a:r>
              <a:rPr lang="it-IT" b="1" cap="all" dirty="0" err="1"/>
              <a:t>rector</a:t>
            </a:r>
            <a:r>
              <a:rPr lang="it-IT" b="1" cap="all" dirty="0"/>
              <a:t> for </a:t>
            </a:r>
            <a:r>
              <a:rPr lang="it-IT" b="1" cap="all" dirty="0" err="1"/>
              <a:t>international</a:t>
            </a:r>
            <a:r>
              <a:rPr lang="it-IT" b="1" cap="all" dirty="0"/>
              <a:t> </a:t>
            </a:r>
            <a:r>
              <a:rPr lang="it-IT" b="1" cap="all" dirty="0" err="1"/>
              <a:t>affaires</a:t>
            </a:r>
            <a:r>
              <a:rPr lang="it-IT" b="1" cap="all" dirty="0"/>
              <a:t>, Università Politecnica delle Marche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74624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4"/>
          <a:stretch/>
        </p:blipFill>
        <p:spPr>
          <a:xfrm>
            <a:off x="0" y="0"/>
            <a:ext cx="9144000" cy="1964340"/>
          </a:xfrm>
          <a:prstGeom prst="rect">
            <a:avLst/>
          </a:prstGeom>
        </p:spPr>
      </p:pic>
      <p:sp>
        <p:nvSpPr>
          <p:cNvPr id="3" name="Text Box 7">
            <a:extLst>
              <a:ext uri="{FF2B5EF4-FFF2-40B4-BE49-F238E27FC236}">
                <a16:creationId xmlns:a16="http://schemas.microsoft.com/office/drawing/2014/main" xmlns="" id="{F4863C46-B1BE-A942-8918-6CB2EDB40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2687915"/>
            <a:ext cx="2520280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>
                <a:solidFill>
                  <a:srgbClr val="0000FF"/>
                </a:solidFill>
                <a:latin typeface="Calibri"/>
                <a:cs typeface="Calibri"/>
              </a:rPr>
              <a:t>Albania</a:t>
            </a:r>
          </a:p>
          <a:p>
            <a:pPr>
              <a:spcBef>
                <a:spcPts val="240"/>
              </a:spcBef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 5 </a:t>
            </a:r>
            <a:r>
              <a:rPr lang="it-IT" sz="20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4" name="Text Box 8">
            <a:extLst>
              <a:ext uri="{FF2B5EF4-FFF2-40B4-BE49-F238E27FC236}">
                <a16:creationId xmlns:a16="http://schemas.microsoft.com/office/drawing/2014/main" xmlns="" id="{F67F7173-D8CF-2E4F-8A56-75905F113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3415546"/>
            <a:ext cx="3384376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>
                <a:solidFill>
                  <a:srgbClr val="000090"/>
                </a:solidFill>
                <a:latin typeface="Calibri"/>
                <a:cs typeface="Calibri"/>
              </a:rPr>
              <a:t>Bosnia and </a:t>
            </a:r>
            <a:r>
              <a:rPr lang="it-IT" sz="2000" b="1" i="1" u="sng" dirty="0" err="1">
                <a:solidFill>
                  <a:srgbClr val="000090"/>
                </a:solidFill>
                <a:latin typeface="Calibri"/>
                <a:cs typeface="Calibri"/>
              </a:rPr>
              <a:t>Herzegovina</a:t>
            </a:r>
            <a:endParaRPr lang="it-IT" sz="2000" b="1" i="1" u="sng" dirty="0">
              <a:solidFill>
                <a:srgbClr val="000090"/>
              </a:solidFill>
              <a:latin typeface="Calibri"/>
              <a:cs typeface="Calibri"/>
            </a:endParaRPr>
          </a:p>
          <a:p>
            <a:pPr>
              <a:spcBef>
                <a:spcPts val="240"/>
              </a:spcBef>
              <a:buFontTx/>
              <a:buChar char="•"/>
            </a:pPr>
            <a:r>
              <a:rPr lang="en-GB" sz="20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5 </a:t>
            </a:r>
            <a:r>
              <a:rPr lang="it-IT" sz="20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xmlns="" id="{6156110F-B269-EF40-A7B6-0B04E22697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4135626"/>
            <a:ext cx="2448272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 err="1">
                <a:solidFill>
                  <a:srgbClr val="0000FF"/>
                </a:solidFill>
                <a:latin typeface="Calibri"/>
                <a:cs typeface="Calibri"/>
              </a:rPr>
              <a:t>Croatia</a:t>
            </a:r>
            <a:endParaRPr lang="it-IT" sz="2000" b="1" i="1" u="sng" dirty="0">
              <a:solidFill>
                <a:srgbClr val="0000FF"/>
              </a:solidFill>
              <a:latin typeface="Calibri"/>
              <a:cs typeface="Calibri"/>
            </a:endParaRPr>
          </a:p>
          <a:p>
            <a:pPr>
              <a:spcBef>
                <a:spcPts val="240"/>
              </a:spcBef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 5 </a:t>
            </a:r>
            <a:r>
              <a:rPr lang="it-IT" sz="20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xmlns="" id="{8628E241-036F-D749-B573-C86295AD85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4855706"/>
            <a:ext cx="2304256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 err="1">
                <a:solidFill>
                  <a:srgbClr val="000090"/>
                </a:solidFill>
                <a:latin typeface="Calibri"/>
                <a:cs typeface="Calibri"/>
              </a:rPr>
              <a:t>Greece</a:t>
            </a:r>
            <a:endParaRPr lang="it-IT" sz="2000" b="1" i="1" u="sng" dirty="0">
              <a:solidFill>
                <a:srgbClr val="000090"/>
              </a:solidFill>
              <a:latin typeface="Calibri"/>
              <a:cs typeface="Calibri"/>
            </a:endParaRPr>
          </a:p>
          <a:p>
            <a:pPr>
              <a:spcBef>
                <a:spcPts val="240"/>
              </a:spcBef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 4 </a:t>
            </a:r>
            <a:r>
              <a:rPr lang="it-IT" sz="20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5DAE3B53-6ECB-2541-867D-4397133FCDD7}"/>
              </a:ext>
            </a:extLst>
          </p:cNvPr>
          <p:cNvSpPr/>
          <p:nvPr/>
        </p:nvSpPr>
        <p:spPr>
          <a:xfrm>
            <a:off x="1782942" y="1631469"/>
            <a:ext cx="62281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 err="1">
                <a:solidFill>
                  <a:srgbClr val="000090"/>
                </a:solidFill>
                <a:latin typeface="Calibri"/>
                <a:cs typeface="Calibri"/>
              </a:rPr>
              <a:t>Uniadrion</a:t>
            </a:r>
            <a:r>
              <a:rPr lang="it-IT" sz="2800" b="1" dirty="0">
                <a:solidFill>
                  <a:srgbClr val="000090"/>
                </a:solidFill>
                <a:latin typeface="Calibri"/>
                <a:cs typeface="Calibri"/>
              </a:rPr>
              <a:t>: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a </a:t>
            </a:r>
            <a:r>
              <a:rPr lang="it-IT" sz="2800" dirty="0">
                <a:solidFill>
                  <a:srgbClr val="0000FF"/>
                </a:solidFill>
                <a:latin typeface="Calibri"/>
                <a:cs typeface="Calibri"/>
              </a:rPr>
              <a:t>18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800" dirty="0" err="1">
                <a:solidFill>
                  <a:srgbClr val="000090"/>
                </a:solidFill>
                <a:latin typeface="Calibri"/>
                <a:cs typeface="Calibri"/>
              </a:rPr>
              <a:t>years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800" dirty="0" err="1">
                <a:solidFill>
                  <a:srgbClr val="000090"/>
                </a:solidFill>
                <a:latin typeface="Calibri"/>
                <a:cs typeface="Calibri"/>
              </a:rPr>
              <a:t>old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800" dirty="0" err="1">
                <a:solidFill>
                  <a:srgbClr val="000090"/>
                </a:solidFill>
                <a:latin typeface="Calibri"/>
                <a:cs typeface="Calibri"/>
              </a:rPr>
              <a:t>organization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of </a:t>
            </a:r>
            <a:r>
              <a:rPr lang="it-IT" sz="2800" dirty="0">
                <a:solidFill>
                  <a:srgbClr val="0000FF"/>
                </a:solidFill>
                <a:latin typeface="Calibri"/>
                <a:cs typeface="Calibri"/>
              </a:rPr>
              <a:t>40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8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from </a:t>
            </a:r>
            <a:r>
              <a:rPr lang="it-IT" sz="2800" dirty="0">
                <a:solidFill>
                  <a:srgbClr val="0000FF"/>
                </a:solidFill>
                <a:latin typeface="Calibri"/>
                <a:cs typeface="Calibri"/>
              </a:rPr>
              <a:t>8</a:t>
            </a:r>
            <a:r>
              <a:rPr lang="it-IT" sz="28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800" dirty="0" err="1">
                <a:solidFill>
                  <a:srgbClr val="000090"/>
                </a:solidFill>
                <a:latin typeface="Calibri"/>
                <a:cs typeface="Calibri"/>
              </a:rPr>
              <a:t>countries</a:t>
            </a:r>
            <a:endParaRPr lang="it-IT" sz="28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8" name="Text Box 19">
            <a:extLst>
              <a:ext uri="{FF2B5EF4-FFF2-40B4-BE49-F238E27FC236}">
                <a16:creationId xmlns:a16="http://schemas.microsoft.com/office/drawing/2014/main" xmlns="" id="{80D071C2-8A4A-9346-B659-71184B9CC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2160" y="2687185"/>
            <a:ext cx="2448272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>
                <a:solidFill>
                  <a:srgbClr val="0000FF"/>
                </a:solidFill>
                <a:latin typeface="Calibri"/>
                <a:cs typeface="Calibri"/>
              </a:rPr>
              <a:t>Italy</a:t>
            </a:r>
          </a:p>
          <a:p>
            <a:pPr>
              <a:spcBef>
                <a:spcPts val="240"/>
              </a:spcBef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 11 </a:t>
            </a:r>
            <a:r>
              <a:rPr lang="it-IT" sz="20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9" name="Text Box 20">
            <a:extLst>
              <a:ext uri="{FF2B5EF4-FFF2-40B4-BE49-F238E27FC236}">
                <a16:creationId xmlns:a16="http://schemas.microsoft.com/office/drawing/2014/main" xmlns="" id="{09C79638-34BF-1442-BD68-7E251AB42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2160" y="4845103"/>
            <a:ext cx="2664296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>
                <a:solidFill>
                  <a:srgbClr val="000090"/>
                </a:solidFill>
                <a:latin typeface="Calibri"/>
                <a:cs typeface="Calibri"/>
              </a:rPr>
              <a:t>Montenegro</a:t>
            </a:r>
          </a:p>
          <a:p>
            <a:pPr>
              <a:spcBef>
                <a:spcPts val="240"/>
              </a:spcBef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en-GB" sz="2000" dirty="0">
                <a:solidFill>
                  <a:srgbClr val="000090"/>
                </a:solidFill>
                <a:latin typeface="Calibri"/>
                <a:cs typeface="Calibri"/>
              </a:rPr>
              <a:t>2 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10" name="Text Box 21">
            <a:extLst>
              <a:ext uri="{FF2B5EF4-FFF2-40B4-BE49-F238E27FC236}">
                <a16:creationId xmlns:a16="http://schemas.microsoft.com/office/drawing/2014/main" xmlns="" id="{7C3A1463-FA52-A349-90B7-14694BB89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2160" y="3476951"/>
            <a:ext cx="2376264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>
                <a:solidFill>
                  <a:srgbClr val="000090"/>
                </a:solidFill>
                <a:latin typeface="Calibri"/>
                <a:cs typeface="Calibri"/>
              </a:rPr>
              <a:t>Serbia</a:t>
            </a:r>
          </a:p>
          <a:p>
            <a:pPr>
              <a:spcBef>
                <a:spcPts val="240"/>
              </a:spcBef>
              <a:buFontTx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  <a:cs typeface="Calibri"/>
              </a:rPr>
              <a:t> 5 </a:t>
            </a:r>
            <a:r>
              <a:rPr lang="it-IT" sz="2000" dirty="0" err="1">
                <a:solidFill>
                  <a:srgbClr val="000090"/>
                </a:solidFill>
                <a:latin typeface="Calibri"/>
                <a:cs typeface="Calibri"/>
              </a:rPr>
              <a:t>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11" name="Text Box 22">
            <a:extLst>
              <a:ext uri="{FF2B5EF4-FFF2-40B4-BE49-F238E27FC236}">
                <a16:creationId xmlns:a16="http://schemas.microsoft.com/office/drawing/2014/main" xmlns="" id="{6014FBED-49E1-A845-80D6-C8617CF10F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2160" y="4197031"/>
            <a:ext cx="2736304" cy="73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240"/>
              </a:spcBef>
            </a:pPr>
            <a:r>
              <a:rPr lang="it-IT" sz="2000" b="1" i="1" u="sng" dirty="0">
                <a:solidFill>
                  <a:srgbClr val="0000FF"/>
                </a:solidFill>
                <a:latin typeface="Calibri"/>
                <a:cs typeface="Calibri"/>
              </a:rPr>
              <a:t>Slovenia</a:t>
            </a:r>
          </a:p>
          <a:p>
            <a:pPr>
              <a:spcBef>
                <a:spcPts val="240"/>
              </a:spcBef>
              <a:buFontTx/>
              <a:buChar char="•"/>
            </a:pPr>
            <a:r>
              <a:rPr lang="en-GB" sz="2000" dirty="0">
                <a:solidFill>
                  <a:srgbClr val="000090"/>
                </a:solidFill>
                <a:latin typeface="Calibri"/>
                <a:cs typeface="Calibri"/>
              </a:rPr>
              <a:t> 3 Universities</a:t>
            </a:r>
            <a:endParaRPr lang="it-IT" sz="20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xmlns="" id="{26E73997-BAA3-ED42-B65E-205CF80A7CBD}"/>
              </a:ext>
            </a:extLst>
          </p:cNvPr>
          <p:cNvSpPr/>
          <p:nvPr/>
        </p:nvSpPr>
        <p:spPr>
          <a:xfrm>
            <a:off x="1611018" y="5985741"/>
            <a:ext cx="59939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  <a:buClr>
                <a:srgbClr val="FF0000"/>
              </a:buClr>
            </a:pPr>
            <a:r>
              <a:rPr lang="en-GB" sz="2000" dirty="0">
                <a:solidFill>
                  <a:srgbClr val="000090"/>
                </a:solidFill>
                <a:latin typeface="Calibri"/>
                <a:cs typeface="Calibri"/>
                <a:sym typeface="Wingdings" pitchFamily="2" charset="2"/>
              </a:rPr>
              <a:t>UNIADRION is cited in EUSAIR action plan as best practice of academic cooperation in the area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xmlns="" id="{96529789-D20A-F845-A68F-29CB110CF2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93" r="1801" b="50889"/>
          <a:stretch/>
        </p:blipFill>
        <p:spPr>
          <a:xfrm>
            <a:off x="672040" y="1714578"/>
            <a:ext cx="1094184" cy="922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36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4"/>
          <a:stretch/>
        </p:blipFill>
        <p:spPr>
          <a:xfrm>
            <a:off x="0" y="0"/>
            <a:ext cx="9144000" cy="1964340"/>
          </a:xfrm>
          <a:prstGeom prst="rect">
            <a:avLst/>
          </a:prstGeom>
        </p:spPr>
      </p:pic>
      <p:sp>
        <p:nvSpPr>
          <p:cNvPr id="5" name="Rettangolo 4">
            <a:extLst>
              <a:ext uri="{FF2B5EF4-FFF2-40B4-BE49-F238E27FC236}">
                <a16:creationId xmlns:a16="http://schemas.microsoft.com/office/drawing/2014/main" xmlns="" id="{76A3EE35-5E81-734B-B26F-1D3369C4CBB7}"/>
              </a:ext>
            </a:extLst>
          </p:cNvPr>
          <p:cNvSpPr/>
          <p:nvPr/>
        </p:nvSpPr>
        <p:spPr>
          <a:xfrm>
            <a:off x="1732633" y="1606962"/>
            <a:ext cx="567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400" b="1" dirty="0" err="1">
                <a:solidFill>
                  <a:srgbClr val="000090"/>
                </a:solidFill>
                <a:latin typeface="Calibri"/>
                <a:cs typeface="Calibri"/>
              </a:rPr>
              <a:t>Uniadrion</a:t>
            </a:r>
            <a:r>
              <a:rPr lang="it-IT" sz="3400" b="1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3400" b="1" dirty="0" err="1">
                <a:solidFill>
                  <a:srgbClr val="000090"/>
                </a:solidFill>
                <a:latin typeface="Calibri"/>
                <a:cs typeface="Calibri"/>
              </a:rPr>
              <a:t>Strategic</a:t>
            </a:r>
            <a:r>
              <a:rPr lang="it-IT" sz="3400" b="1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3400" b="1" dirty="0" err="1">
                <a:solidFill>
                  <a:srgbClr val="000090"/>
                </a:solidFill>
                <a:latin typeface="Calibri"/>
                <a:cs typeface="Calibri"/>
              </a:rPr>
              <a:t>Objectives</a:t>
            </a:r>
            <a:endParaRPr lang="it-IT" sz="3400" b="1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grpSp>
        <p:nvGrpSpPr>
          <p:cNvPr id="40" name="Gruppo 39">
            <a:extLst>
              <a:ext uri="{FF2B5EF4-FFF2-40B4-BE49-F238E27FC236}">
                <a16:creationId xmlns:a16="http://schemas.microsoft.com/office/drawing/2014/main" xmlns="" id="{F210BD3B-2053-8C43-8D3E-EBBB5875A131}"/>
              </a:ext>
            </a:extLst>
          </p:cNvPr>
          <p:cNvGrpSpPr/>
          <p:nvPr/>
        </p:nvGrpSpPr>
        <p:grpSpPr>
          <a:xfrm>
            <a:off x="1661017" y="2467513"/>
            <a:ext cx="6007327" cy="4139131"/>
            <a:chOff x="1661017" y="2279377"/>
            <a:chExt cx="5253857" cy="3697423"/>
          </a:xfrm>
        </p:grpSpPr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xmlns="" id="{386441DA-2FBD-B147-AE57-C7C5ABD0FAC3}"/>
                </a:ext>
              </a:extLst>
            </p:cNvPr>
            <p:cNvSpPr/>
            <p:nvPr/>
          </p:nvSpPr>
          <p:spPr>
            <a:xfrm>
              <a:off x="3345336" y="5646881"/>
              <a:ext cx="2086993" cy="329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>
                  <a:solidFill>
                    <a:srgbClr val="002060"/>
                  </a:solidFill>
                  <a:cs typeface="Calibri"/>
                </a:rPr>
                <a:t>SHARING KNOWLEDGE 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xmlns="" id="{7BE15315-AFB7-3342-A125-BEAC5AD09439}"/>
                </a:ext>
              </a:extLst>
            </p:cNvPr>
            <p:cNvSpPr/>
            <p:nvPr/>
          </p:nvSpPr>
          <p:spPr>
            <a:xfrm>
              <a:off x="5756544" y="3771708"/>
              <a:ext cx="11583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2060"/>
                  </a:solidFill>
                  <a:cs typeface="Calibri"/>
                </a:rPr>
                <a:t>TEACHING</a:t>
              </a:r>
              <a:endParaRPr lang="en-US" dirty="0">
                <a:solidFill>
                  <a:srgbClr val="002060"/>
                </a:solidFill>
              </a:endParaRPr>
            </a:p>
          </p:txBody>
        </p:sp>
        <p:grpSp>
          <p:nvGrpSpPr>
            <p:cNvPr id="39" name="Gruppo 38">
              <a:extLst>
                <a:ext uri="{FF2B5EF4-FFF2-40B4-BE49-F238E27FC236}">
                  <a16:creationId xmlns:a16="http://schemas.microsoft.com/office/drawing/2014/main" xmlns="" id="{600CAFA9-196C-E84F-BB39-936A94F5DC1F}"/>
                </a:ext>
              </a:extLst>
            </p:cNvPr>
            <p:cNvGrpSpPr/>
            <p:nvPr/>
          </p:nvGrpSpPr>
          <p:grpSpPr>
            <a:xfrm>
              <a:off x="2142417" y="2279377"/>
              <a:ext cx="3545976" cy="3430089"/>
              <a:chOff x="2987824" y="2204864"/>
              <a:chExt cx="3545976" cy="3430089"/>
            </a:xfrm>
          </p:grpSpPr>
          <p:grpSp>
            <p:nvGrpSpPr>
              <p:cNvPr id="38" name="Gruppo 37">
                <a:extLst>
                  <a:ext uri="{FF2B5EF4-FFF2-40B4-BE49-F238E27FC236}">
                    <a16:creationId xmlns:a16="http://schemas.microsoft.com/office/drawing/2014/main" xmlns="" id="{3F321CC9-76C5-DE48-8004-959C863D7A51}"/>
                  </a:ext>
                </a:extLst>
              </p:cNvPr>
              <p:cNvGrpSpPr/>
              <p:nvPr/>
            </p:nvGrpSpPr>
            <p:grpSpPr>
              <a:xfrm>
                <a:off x="2987824" y="2204864"/>
                <a:ext cx="3545976" cy="3430089"/>
                <a:chOff x="2999974" y="2204864"/>
                <a:chExt cx="3545976" cy="3430089"/>
              </a:xfrm>
            </p:grpSpPr>
            <p:pic>
              <p:nvPicPr>
                <p:cNvPr id="32" name="Content Placeholder 3">
                  <a:extLst>
                    <a:ext uri="{FF2B5EF4-FFF2-40B4-BE49-F238E27FC236}">
                      <a16:creationId xmlns:a16="http://schemas.microsoft.com/office/drawing/2014/main" xmlns="" id="{5C7A4B31-2492-B347-899C-8A0E60D06A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0021" t="90539" r="57489"/>
                <a:stretch/>
              </p:blipFill>
              <p:spPr>
                <a:xfrm>
                  <a:off x="5969887" y="4005412"/>
                  <a:ext cx="576063" cy="346348"/>
                </a:xfrm>
                <a:prstGeom prst="rect">
                  <a:avLst/>
                </a:prstGeom>
              </p:spPr>
            </p:pic>
            <p:grpSp>
              <p:nvGrpSpPr>
                <p:cNvPr id="37" name="Gruppo 36">
                  <a:extLst>
                    <a:ext uri="{FF2B5EF4-FFF2-40B4-BE49-F238E27FC236}">
                      <a16:creationId xmlns:a16="http://schemas.microsoft.com/office/drawing/2014/main" xmlns="" id="{F3A57F88-DDC1-984A-BACC-3E7190084ED1}"/>
                    </a:ext>
                  </a:extLst>
                </p:cNvPr>
                <p:cNvGrpSpPr/>
                <p:nvPr/>
              </p:nvGrpSpPr>
              <p:grpSpPr>
                <a:xfrm>
                  <a:off x="2999974" y="2204864"/>
                  <a:ext cx="3511387" cy="3430089"/>
                  <a:chOff x="2999974" y="2204864"/>
                  <a:chExt cx="3511387" cy="3430089"/>
                </a:xfrm>
              </p:grpSpPr>
              <p:pic>
                <p:nvPicPr>
                  <p:cNvPr id="24" name="Content Placeholder 3">
                    <a:extLst>
                      <a:ext uri="{FF2B5EF4-FFF2-40B4-BE49-F238E27FC236}">
                        <a16:creationId xmlns:a16="http://schemas.microsoft.com/office/drawing/2014/main" xmlns="" id="{631AE4A9-BC93-FF41-94EA-C6744A9CB19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23865" b="50147"/>
                  <a:stretch/>
                </p:blipFill>
                <p:spPr>
                  <a:xfrm>
                    <a:off x="2999974" y="2204864"/>
                    <a:ext cx="3511387" cy="1825185"/>
                  </a:xfrm>
                  <a:prstGeom prst="rect">
                    <a:avLst/>
                  </a:prstGeom>
                </p:spPr>
              </p:pic>
              <p:pic>
                <p:nvPicPr>
                  <p:cNvPr id="29" name="Content Placeholder 3">
                    <a:extLst>
                      <a:ext uri="{FF2B5EF4-FFF2-40B4-BE49-F238E27FC236}">
                        <a16:creationId xmlns:a16="http://schemas.microsoft.com/office/drawing/2014/main" xmlns="" id="{CF9A4B6C-E2A4-2F4A-80A8-F2255289ED1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5233" t="54301" r="75269" b="21144"/>
                  <a:stretch/>
                </p:blipFill>
                <p:spPr>
                  <a:xfrm rot="17167543">
                    <a:off x="4534679" y="3889343"/>
                    <a:ext cx="438076" cy="899045"/>
                  </a:xfrm>
                  <a:prstGeom prst="rect">
                    <a:avLst/>
                  </a:prstGeom>
                </p:spPr>
              </p:pic>
              <p:pic>
                <p:nvPicPr>
                  <p:cNvPr id="30" name="Content Placeholder 3">
                    <a:extLst>
                      <a:ext uri="{FF2B5EF4-FFF2-40B4-BE49-F238E27FC236}">
                        <a16:creationId xmlns:a16="http://schemas.microsoft.com/office/drawing/2014/main" xmlns="" id="{AA0ECAED-C588-4A40-8D1F-BCB265D2317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" t="73166" r="80743"/>
                  <a:stretch/>
                </p:blipFill>
                <p:spPr>
                  <a:xfrm>
                    <a:off x="4755667" y="4652571"/>
                    <a:ext cx="930733" cy="982382"/>
                  </a:xfrm>
                  <a:prstGeom prst="rect">
                    <a:avLst/>
                  </a:prstGeom>
                </p:spPr>
              </p:pic>
              <p:pic>
                <p:nvPicPr>
                  <p:cNvPr id="31" name="Content Placeholder 3">
                    <a:extLst>
                      <a:ext uri="{FF2B5EF4-FFF2-40B4-BE49-F238E27FC236}">
                        <a16:creationId xmlns:a16="http://schemas.microsoft.com/office/drawing/2014/main" xmlns="" id="{7622575F-346A-F941-97A4-67E1A19CD08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8512" t="81079" r="59897" b="9009"/>
                  <a:stretch/>
                </p:blipFill>
                <p:spPr>
                  <a:xfrm rot="18496724">
                    <a:off x="5176733" y="4164070"/>
                    <a:ext cx="917583" cy="334357"/>
                  </a:xfrm>
                  <a:prstGeom prst="rect">
                    <a:avLst/>
                  </a:prstGeom>
                </p:spPr>
              </p:pic>
              <p:sp>
                <p:nvSpPr>
                  <p:cNvPr id="36" name="Triangolo 35">
                    <a:extLst>
                      <a:ext uri="{FF2B5EF4-FFF2-40B4-BE49-F238E27FC236}">
                        <a16:creationId xmlns:a16="http://schemas.microsoft.com/office/drawing/2014/main" xmlns="" id="{C8B254D9-FEDB-674B-8B2B-C3C118ACD6CD}"/>
                      </a:ext>
                    </a:extLst>
                  </p:cNvPr>
                  <p:cNvSpPr/>
                  <p:nvPr/>
                </p:nvSpPr>
                <p:spPr>
                  <a:xfrm>
                    <a:off x="3995936" y="4077072"/>
                    <a:ext cx="686457" cy="47622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grpSp>
            <p:nvGrpSpPr>
              <p:cNvPr id="35" name="Gruppo 34">
                <a:extLst>
                  <a:ext uri="{FF2B5EF4-FFF2-40B4-BE49-F238E27FC236}">
                    <a16:creationId xmlns:a16="http://schemas.microsoft.com/office/drawing/2014/main" xmlns="" id="{4D0B27DF-361A-CE48-9570-084120F291C5}"/>
                  </a:ext>
                </a:extLst>
              </p:cNvPr>
              <p:cNvGrpSpPr/>
              <p:nvPr/>
            </p:nvGrpSpPr>
            <p:grpSpPr>
              <a:xfrm>
                <a:off x="3723471" y="4005064"/>
                <a:ext cx="632505" cy="294589"/>
                <a:chOff x="5637012" y="4521974"/>
                <a:chExt cx="1758573" cy="889248"/>
              </a:xfrm>
            </p:grpSpPr>
            <p:pic>
              <p:nvPicPr>
                <p:cNvPr id="33" name="Content Placeholder 3">
                  <a:extLst>
                    <a:ext uri="{FF2B5EF4-FFF2-40B4-BE49-F238E27FC236}">
                      <a16:creationId xmlns:a16="http://schemas.microsoft.com/office/drawing/2014/main" xmlns="" id="{C3428EA0-B375-1E41-9500-A8DAD5807E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6111" t="58741" r="81894" b="36868"/>
                <a:stretch/>
              </p:blipFill>
              <p:spPr>
                <a:xfrm>
                  <a:off x="5637012" y="4953541"/>
                  <a:ext cx="1575129" cy="457681"/>
                </a:xfrm>
                <a:prstGeom prst="rect">
                  <a:avLst/>
                </a:prstGeom>
              </p:spPr>
            </p:pic>
            <p:pic>
              <p:nvPicPr>
                <p:cNvPr id="34" name="Content Placeholder 3">
                  <a:extLst>
                    <a:ext uri="{FF2B5EF4-FFF2-40B4-BE49-F238E27FC236}">
                      <a16:creationId xmlns:a16="http://schemas.microsoft.com/office/drawing/2014/main" xmlns="" id="{DC16645E-6906-B94C-9466-C728FE4683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70" t="53306" r="80424" b="42342"/>
                <a:stretch/>
              </p:blipFill>
              <p:spPr>
                <a:xfrm>
                  <a:off x="5753496" y="4521974"/>
                  <a:ext cx="1642089" cy="453638"/>
                </a:xfrm>
                <a:prstGeom prst="rect">
                  <a:avLst/>
                </a:prstGeom>
              </p:spPr>
            </p:pic>
          </p:grpSp>
          <p:pic>
            <p:nvPicPr>
              <p:cNvPr id="25" name="Picture 4">
                <a:extLst>
                  <a:ext uri="{FF2B5EF4-FFF2-40B4-BE49-F238E27FC236}">
                    <a16:creationId xmlns:a16="http://schemas.microsoft.com/office/drawing/2014/main" xmlns="" id="{E5526406-53C5-074F-BFAE-68CA080899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023" b="8705"/>
              <a:stretch/>
            </p:blipFill>
            <p:spPr>
              <a:xfrm>
                <a:off x="4731313" y="3575720"/>
                <a:ext cx="884040" cy="697945"/>
              </a:xfrm>
              <a:prstGeom prst="rect">
                <a:avLst/>
              </a:prstGeom>
            </p:spPr>
          </p:pic>
        </p:grpSp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xmlns="" id="{B106ECD3-566D-5045-9727-2150AC4B76BD}"/>
                </a:ext>
              </a:extLst>
            </p:cNvPr>
            <p:cNvSpPr/>
            <p:nvPr/>
          </p:nvSpPr>
          <p:spPr>
            <a:xfrm>
              <a:off x="1661017" y="3706280"/>
              <a:ext cx="11589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000090"/>
                  </a:solidFill>
                  <a:cs typeface="Calibri"/>
                </a:rPr>
                <a:t>RESEARCH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95010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2" b="69446"/>
          <a:stretch/>
        </p:blipFill>
        <p:spPr>
          <a:xfrm>
            <a:off x="0" y="-27384"/>
            <a:ext cx="9144000" cy="136345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97EFA975-5F26-DB4E-8DEB-C8BC3B6A3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856" y="1340768"/>
            <a:ext cx="716428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000090"/>
                </a:solidFill>
                <a:latin typeface="Calibri"/>
                <a:cs typeface="Calibri"/>
              </a:rPr>
              <a:t>UNIADRION research objectives follow the EU STRATEGY FOR THE ADRIATIC AND IONIAN REGION</a:t>
            </a:r>
            <a:endParaRPr lang="it-IT" sz="2600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BA5AA5A3-383E-5542-8C16-7EB8B916E229}"/>
              </a:ext>
            </a:extLst>
          </p:cNvPr>
          <p:cNvSpPr/>
          <p:nvPr/>
        </p:nvSpPr>
        <p:spPr>
          <a:xfrm>
            <a:off x="251520" y="2612668"/>
            <a:ext cx="4357975" cy="3447098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Blue growth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Connecting the region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Environmental quality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Sustainable tourism</a:t>
            </a:r>
          </a:p>
          <a:p>
            <a:pPr algn="ctr">
              <a:spcAft>
                <a:spcPts val="1000"/>
              </a:spcAft>
              <a:buClr>
                <a:schemeClr val="bg1"/>
              </a:buClr>
            </a:pPr>
            <a:r>
              <a:rPr lang="it-IT" sz="2400" dirty="0">
                <a:solidFill>
                  <a:schemeClr val="bg1"/>
                </a:solidFill>
                <a:cs typeface="Calibri"/>
              </a:rPr>
              <a:t>----------</a:t>
            </a:r>
            <a:endParaRPr lang="en-US" sz="2400" dirty="0">
              <a:solidFill>
                <a:schemeClr val="bg1"/>
              </a:solidFill>
            </a:endParaRPr>
          </a:p>
          <a:p>
            <a:pPr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Societal challenges</a:t>
            </a:r>
          </a:p>
          <a:p>
            <a:pPr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Economic and policy analysis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xmlns="" id="{5D8E80A2-8D87-1A4D-8C82-533F107CFDEF}"/>
              </a:ext>
            </a:extLst>
          </p:cNvPr>
          <p:cNvSpPr/>
          <p:nvPr/>
        </p:nvSpPr>
        <p:spPr>
          <a:xfrm>
            <a:off x="4716016" y="2612668"/>
            <a:ext cx="4355976" cy="338554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Blue growth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Connecting the region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Environmental quality</a:t>
            </a:r>
          </a:p>
          <a:p>
            <a:pPr marL="285750" indent="-285750"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Sustainable tourism</a:t>
            </a:r>
          </a:p>
          <a:p>
            <a:pPr algn="ctr" fontAlgn="auto">
              <a:lnSpc>
                <a:spcPts val="2400"/>
              </a:lnSpc>
              <a:spcBef>
                <a:spcPts val="0"/>
              </a:spcBef>
              <a:spcAft>
                <a:spcPts val="1000"/>
              </a:spcAft>
              <a:buClr>
                <a:schemeClr val="bg1"/>
              </a:buClr>
              <a:defRPr/>
            </a:pPr>
            <a:r>
              <a:rPr lang="it-IT" sz="2400" dirty="0">
                <a:solidFill>
                  <a:schemeClr val="bg1"/>
                </a:solidFill>
              </a:rPr>
              <a:t>----------</a:t>
            </a:r>
          </a:p>
          <a:p>
            <a:pPr indent="-285750" fontAlgn="auto">
              <a:spcBef>
                <a:spcPts val="0"/>
              </a:spcBef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it-IT" sz="2400" dirty="0" err="1">
                <a:solidFill>
                  <a:schemeClr val="bg1"/>
                </a:solidFill>
              </a:rPr>
              <a:t>Capacity</a:t>
            </a:r>
            <a:r>
              <a:rPr lang="it-IT" sz="2400" dirty="0">
                <a:solidFill>
                  <a:schemeClr val="bg1"/>
                </a:solidFill>
              </a:rPr>
              <a:t> Building</a:t>
            </a:r>
          </a:p>
          <a:p>
            <a:pPr indent="-285750" fontAlgn="auto">
              <a:spcBef>
                <a:spcPts val="0"/>
              </a:spcBef>
              <a:spcAft>
                <a:spcPts val="1000"/>
              </a:spcAft>
              <a:buClr>
                <a:schemeClr val="bg1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Research, innovation and SMEs</a:t>
            </a:r>
            <a:endParaRPr lang="it-IT" sz="2400" dirty="0">
              <a:solidFill>
                <a:schemeClr val="bg1"/>
              </a:solidFill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xmlns="" id="{3AACEE02-85B5-6141-BDAA-3C6C37FF4A5D}"/>
              </a:ext>
            </a:extLst>
          </p:cNvPr>
          <p:cNvSpPr txBox="1"/>
          <p:nvPr/>
        </p:nvSpPr>
        <p:spPr>
          <a:xfrm>
            <a:off x="721063" y="220486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000090"/>
                </a:solidFill>
                <a:latin typeface="Calibri"/>
                <a:cs typeface="Calibri"/>
              </a:rPr>
              <a:t>Art. 1 </a:t>
            </a:r>
            <a:r>
              <a:rPr lang="it-IT" sz="2400" b="1" dirty="0" err="1">
                <a:solidFill>
                  <a:srgbClr val="000090"/>
                </a:solidFill>
                <a:latin typeface="Calibri"/>
                <a:cs typeface="Calibri"/>
              </a:rPr>
              <a:t>Uniadrion</a:t>
            </a:r>
            <a:r>
              <a:rPr lang="it-IT" sz="2400" b="1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400" b="1" dirty="0" err="1">
                <a:solidFill>
                  <a:srgbClr val="000090"/>
                </a:solidFill>
                <a:latin typeface="Calibri"/>
                <a:cs typeface="Calibri"/>
              </a:rPr>
              <a:t>Statute</a:t>
            </a:r>
            <a:endParaRPr lang="it-IT" sz="2400" b="1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xmlns="" id="{71DE6C0F-4268-BF4C-A412-906932C84923}"/>
              </a:ext>
            </a:extLst>
          </p:cNvPr>
          <p:cNvSpPr txBox="1"/>
          <p:nvPr/>
        </p:nvSpPr>
        <p:spPr>
          <a:xfrm>
            <a:off x="5220072" y="220486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>
                <a:solidFill>
                  <a:srgbClr val="000090"/>
                </a:solidFill>
                <a:latin typeface="Calibri"/>
                <a:cs typeface="Calibri"/>
              </a:rPr>
              <a:t>EUSAIR </a:t>
            </a:r>
            <a:r>
              <a:rPr lang="it-IT" sz="2400" b="1" dirty="0" err="1">
                <a:solidFill>
                  <a:srgbClr val="000090"/>
                </a:solidFill>
                <a:latin typeface="Calibri"/>
                <a:cs typeface="Calibri"/>
              </a:rPr>
              <a:t>Action</a:t>
            </a:r>
            <a:r>
              <a:rPr lang="it-IT" sz="2400" b="1" dirty="0">
                <a:solidFill>
                  <a:srgbClr val="000090"/>
                </a:solidFill>
                <a:latin typeface="Calibri"/>
                <a:cs typeface="Calibri"/>
              </a:rPr>
              <a:t> </a:t>
            </a:r>
            <a:r>
              <a:rPr lang="it-IT" sz="2400" b="1" dirty="0" err="1">
                <a:solidFill>
                  <a:srgbClr val="000090"/>
                </a:solidFill>
                <a:latin typeface="Calibri"/>
                <a:cs typeface="Calibri"/>
              </a:rPr>
              <a:t>Plan</a:t>
            </a:r>
            <a:endParaRPr lang="it-IT" sz="2400" b="1" dirty="0">
              <a:solidFill>
                <a:srgbClr val="000090"/>
              </a:solidFill>
              <a:latin typeface="Calibri"/>
              <a:cs typeface="Calibri"/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xmlns="" id="{F674FBDB-25B8-EB45-BAF6-8C3F74E615A5}"/>
              </a:ext>
            </a:extLst>
          </p:cNvPr>
          <p:cNvSpPr txBox="1"/>
          <p:nvPr/>
        </p:nvSpPr>
        <p:spPr>
          <a:xfrm>
            <a:off x="107504" y="6021288"/>
            <a:ext cx="8928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000090"/>
                </a:solidFill>
              </a:rPr>
              <a:t>Thematic tables were established for all pillars, where </a:t>
            </a:r>
            <a:r>
              <a:rPr lang="en-US" sz="2200" b="1" dirty="0">
                <a:solidFill>
                  <a:srgbClr val="0054FE"/>
                </a:solidFill>
              </a:rPr>
              <a:t>ideas</a:t>
            </a:r>
            <a:r>
              <a:rPr lang="en-US" sz="2200" dirty="0">
                <a:solidFill>
                  <a:srgbClr val="000090"/>
                </a:solidFill>
              </a:rPr>
              <a:t> are discussed, </a:t>
            </a:r>
            <a:r>
              <a:rPr lang="en-US" sz="2200" b="1" dirty="0">
                <a:solidFill>
                  <a:srgbClr val="0054FE"/>
                </a:solidFill>
              </a:rPr>
              <a:t>projects</a:t>
            </a:r>
            <a:r>
              <a:rPr lang="en-US" sz="2200" dirty="0">
                <a:solidFill>
                  <a:srgbClr val="000090"/>
                </a:solidFill>
              </a:rPr>
              <a:t> generated, </a:t>
            </a:r>
            <a:r>
              <a:rPr lang="en-US" sz="2200" b="1" dirty="0">
                <a:solidFill>
                  <a:srgbClr val="0054FE"/>
                </a:solidFill>
              </a:rPr>
              <a:t>training opportunities </a:t>
            </a:r>
            <a:r>
              <a:rPr lang="en-US" sz="2200" dirty="0">
                <a:solidFill>
                  <a:srgbClr val="000090"/>
                </a:solidFill>
              </a:rPr>
              <a:t>are planned to benefit the region</a:t>
            </a:r>
          </a:p>
        </p:txBody>
      </p:sp>
    </p:spTree>
    <p:extLst>
      <p:ext uri="{BB962C8B-B14F-4D97-AF65-F5344CB8AC3E}">
        <p14:creationId xmlns:p14="http://schemas.microsoft.com/office/powerpoint/2010/main" val="2580547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6" t="5905" r="6176" b="70343"/>
          <a:stretch/>
        </p:blipFill>
        <p:spPr>
          <a:xfrm>
            <a:off x="539552" y="-33574"/>
            <a:ext cx="8064896" cy="1318595"/>
          </a:xfrm>
          <a:prstGeom prst="rect">
            <a:avLst/>
          </a:prstGeom>
        </p:spPr>
      </p:pic>
      <p:grpSp>
        <p:nvGrpSpPr>
          <p:cNvPr id="11" name="Gruppo 10">
            <a:extLst>
              <a:ext uri="{FF2B5EF4-FFF2-40B4-BE49-F238E27FC236}">
                <a16:creationId xmlns:a16="http://schemas.microsoft.com/office/drawing/2014/main" xmlns="" id="{D74268CE-C014-B346-AB87-C7F85D4652BE}"/>
              </a:ext>
            </a:extLst>
          </p:cNvPr>
          <p:cNvGrpSpPr/>
          <p:nvPr/>
        </p:nvGrpSpPr>
        <p:grpSpPr>
          <a:xfrm>
            <a:off x="35496" y="1285021"/>
            <a:ext cx="5405780" cy="5442376"/>
            <a:chOff x="35496" y="1285021"/>
            <a:chExt cx="5405780" cy="5442376"/>
          </a:xfrm>
        </p:grpSpPr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xmlns="" id="{A9D43C1D-9AC0-0E44-AB87-14E5A455F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496" y="1285021"/>
              <a:ext cx="5405780" cy="5442376"/>
            </a:xfrm>
            <a:prstGeom prst="rect">
              <a:avLst/>
            </a:prstGeom>
          </p:spPr>
        </p:pic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xmlns="" id="{C6ED7CA2-6028-F148-B1DF-DF6FF235C76D}"/>
                </a:ext>
              </a:extLst>
            </p:cNvPr>
            <p:cNvSpPr txBox="1"/>
            <p:nvPr/>
          </p:nvSpPr>
          <p:spPr>
            <a:xfrm>
              <a:off x="485496" y="2018841"/>
              <a:ext cx="23588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dirty="0"/>
                <a:t>Source: </a:t>
              </a:r>
              <a:r>
                <a:rPr lang="en-US" sz="1600" dirty="0"/>
                <a:t>The Global Risks Report 2018, 13th Edition</a:t>
              </a:r>
              <a:endParaRPr lang="it-IT" sz="1600" dirty="0"/>
            </a:p>
          </p:txBody>
        </p: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xmlns="" id="{75E8FECC-1999-5B4D-82E4-8FE4A53D230D}"/>
              </a:ext>
            </a:extLst>
          </p:cNvPr>
          <p:cNvGrpSpPr/>
          <p:nvPr/>
        </p:nvGrpSpPr>
        <p:grpSpPr>
          <a:xfrm>
            <a:off x="5441277" y="1353840"/>
            <a:ext cx="3667227" cy="4972936"/>
            <a:chOff x="5441277" y="1353840"/>
            <a:chExt cx="3667227" cy="4972936"/>
          </a:xfrm>
        </p:grpSpPr>
        <p:grpSp>
          <p:nvGrpSpPr>
            <p:cNvPr id="8" name="Gruppo 7">
              <a:extLst>
                <a:ext uri="{FF2B5EF4-FFF2-40B4-BE49-F238E27FC236}">
                  <a16:creationId xmlns:a16="http://schemas.microsoft.com/office/drawing/2014/main" xmlns="" id="{A64F38D6-1638-8F41-96EE-E1B1ED218C86}"/>
                </a:ext>
              </a:extLst>
            </p:cNvPr>
            <p:cNvGrpSpPr/>
            <p:nvPr/>
          </p:nvGrpSpPr>
          <p:grpSpPr>
            <a:xfrm>
              <a:off x="5441277" y="1353840"/>
              <a:ext cx="3667227" cy="4972936"/>
              <a:chOff x="4342503" y="1480754"/>
              <a:chExt cx="4812783" cy="5348739"/>
            </a:xfrm>
            <a:noFill/>
          </p:grpSpPr>
          <p:grpSp>
            <p:nvGrpSpPr>
              <p:cNvPr id="3" name="Gruppo 2">
                <a:extLst>
                  <a:ext uri="{FF2B5EF4-FFF2-40B4-BE49-F238E27FC236}">
                    <a16:creationId xmlns:a16="http://schemas.microsoft.com/office/drawing/2014/main" xmlns="" id="{2A3BB674-B4F3-DD4B-A191-510B1313FD22}"/>
                  </a:ext>
                </a:extLst>
              </p:cNvPr>
              <p:cNvGrpSpPr/>
              <p:nvPr/>
            </p:nvGrpSpPr>
            <p:grpSpPr>
              <a:xfrm>
                <a:off x="4529733" y="1480754"/>
                <a:ext cx="4625553" cy="5348739"/>
                <a:chOff x="4529733" y="1480754"/>
                <a:chExt cx="4625553" cy="5348739"/>
              </a:xfrm>
              <a:grpFill/>
            </p:grpSpPr>
            <p:pic>
              <p:nvPicPr>
                <p:cNvPr id="7" name="Picture 2" descr="https://weforum-assets-production.s3-eu-west-1.amazonaws.com/editor/bD4ikTLC2_fTr1843WCwYsZFbkCs-VwJBAQu2COD1rE.png">
                  <a:extLst>
                    <a:ext uri="{FF2B5EF4-FFF2-40B4-BE49-F238E27FC236}">
                      <a16:creationId xmlns:a16="http://schemas.microsoft.com/office/drawing/2014/main" xmlns="" id="{EA53B2ED-8EC7-1C46-A51B-69DBB46066D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353" t="29486" r="4311" b="30822"/>
                <a:stretch/>
              </p:blipFill>
              <p:spPr bwMode="auto">
                <a:xfrm>
                  <a:off x="4529733" y="5029377"/>
                  <a:ext cx="4531051" cy="1800116"/>
                </a:xfrm>
                <a:prstGeom prst="rect">
                  <a:avLst/>
                </a:prstGeom>
                <a:grpFill/>
                <a:extLst/>
              </p:spPr>
            </p:pic>
            <p:sp>
              <p:nvSpPr>
                <p:cNvPr id="6" name="Text Placeholder 2">
                  <a:extLst>
                    <a:ext uri="{FF2B5EF4-FFF2-40B4-BE49-F238E27FC236}">
                      <a16:creationId xmlns:a16="http://schemas.microsoft.com/office/drawing/2014/main" xmlns="" id="{09C2FB6A-42A6-034A-A367-B69647A58B3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4619210" y="1480754"/>
                  <a:ext cx="4536076" cy="3161375"/>
                </a:xfrm>
                <a:prstGeom prst="rect">
                  <a:avLst/>
                </a:prstGeom>
                <a:grpFill/>
              </p:spPr>
              <p:txBody>
                <a:bodyPr>
                  <a:noAutofit/>
                </a:bodyPr>
                <a:lstStyle>
                  <a:lvl1pPr marL="342900" indent="-3429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143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600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574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5146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9718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4290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886200" indent="-228600" algn="l" defTabSz="91440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spcBef>
                      <a:spcPts val="0"/>
                    </a:spcBef>
                    <a:buNone/>
                  </a:pPr>
                  <a:r>
                    <a:rPr lang="en-GB" sz="2200" dirty="0">
                      <a:solidFill>
                        <a:srgbClr val="002060"/>
                      </a:solidFill>
                    </a:rPr>
                    <a:t>New </a:t>
                  </a:r>
                  <a:r>
                    <a:rPr lang="en-GB" sz="2200" b="1" dirty="0">
                      <a:solidFill>
                        <a:srgbClr val="002060"/>
                      </a:solidFill>
                    </a:rPr>
                    <a:t>categories of jobs will emerge</a:t>
                  </a:r>
                  <a:r>
                    <a:rPr lang="en-GB" sz="2200" dirty="0">
                      <a:solidFill>
                        <a:srgbClr val="002060"/>
                      </a:solidFill>
                    </a:rPr>
                    <a:t>, partly or wholly displacing others.</a:t>
                  </a:r>
                </a:p>
                <a:p>
                  <a:pPr marL="0" indent="0">
                    <a:spcBef>
                      <a:spcPts val="0"/>
                    </a:spcBef>
                    <a:buNone/>
                  </a:pPr>
                  <a:endParaRPr lang="en-GB" sz="800" dirty="0">
                    <a:solidFill>
                      <a:srgbClr val="002060"/>
                    </a:solidFill>
                  </a:endParaRPr>
                </a:p>
                <a:p>
                  <a:pPr marL="0" indent="0">
                    <a:spcBef>
                      <a:spcPts val="0"/>
                    </a:spcBef>
                    <a:buNone/>
                  </a:pPr>
                  <a:r>
                    <a:rPr lang="en-GB" sz="2200" b="1" dirty="0">
                      <a:solidFill>
                        <a:srgbClr val="002060"/>
                      </a:solidFill>
                    </a:rPr>
                    <a:t>65% </a:t>
                  </a:r>
                  <a:r>
                    <a:rPr lang="en-GB" sz="2200" dirty="0">
                      <a:solidFill>
                        <a:srgbClr val="002060"/>
                      </a:solidFill>
                    </a:rPr>
                    <a:t>of children entering primary school today will end up working </a:t>
                  </a:r>
                  <a:r>
                    <a:rPr lang="en-GB" sz="2200" b="1" dirty="0">
                      <a:solidFill>
                        <a:srgbClr val="002060"/>
                      </a:solidFill>
                    </a:rPr>
                    <a:t>jobs that do not yet exist</a:t>
                  </a:r>
                </a:p>
              </p:txBody>
            </p:sp>
          </p:grpSp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xmlns="" id="{BE48D623-91D6-5848-9BC3-A3B7E8DABDF7}"/>
                  </a:ext>
                </a:extLst>
              </p:cNvPr>
              <p:cNvSpPr txBox="1"/>
              <p:nvPr/>
            </p:nvSpPr>
            <p:spPr>
              <a:xfrm>
                <a:off x="4342503" y="4480286"/>
                <a:ext cx="2016224" cy="3693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u="sng" dirty="0"/>
                  <a:t>Top 10 skills</a:t>
                </a:r>
              </a:p>
            </p:txBody>
          </p:sp>
        </p:grpSp>
        <p:pic>
          <p:nvPicPr>
            <p:cNvPr id="16" name="Picture 2" descr="https://weforum-assets-production.s3-eu-west-1.amazonaws.com/editor/bD4ikTLC2_fTr1843WCwYsZFbkCs-VwJBAQu2COD1rE.png">
              <a:extLst>
                <a:ext uri="{FF2B5EF4-FFF2-40B4-BE49-F238E27FC236}">
                  <a16:creationId xmlns:a16="http://schemas.microsoft.com/office/drawing/2014/main" xmlns="" id="{08C6BAD6-015E-2A4F-8DD3-72B17FC279B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908" b="87980"/>
            <a:stretch/>
          </p:blipFill>
          <p:spPr bwMode="auto">
            <a:xfrm>
              <a:off x="8207649" y="3949125"/>
              <a:ext cx="793597" cy="721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593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4"/>
          <a:stretch/>
        </p:blipFill>
        <p:spPr>
          <a:xfrm>
            <a:off x="0" y="0"/>
            <a:ext cx="9144000" cy="196434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xmlns="" id="{F6011BD7-1FBD-744F-AF6C-CB21598A7044}"/>
              </a:ext>
            </a:extLst>
          </p:cNvPr>
          <p:cNvSpPr txBox="1"/>
          <p:nvPr/>
        </p:nvSpPr>
        <p:spPr>
          <a:xfrm>
            <a:off x="179512" y="1632805"/>
            <a:ext cx="8964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90"/>
                </a:solidFill>
              </a:rPr>
              <a:t>UNIADRION believes on expanding horizons: some problems can only be solved by making them bigger</a:t>
            </a:r>
          </a:p>
        </p:txBody>
      </p:sp>
      <p:sp>
        <p:nvSpPr>
          <p:cNvPr id="8" name="Pergamena 1 7">
            <a:extLst>
              <a:ext uri="{FF2B5EF4-FFF2-40B4-BE49-F238E27FC236}">
                <a16:creationId xmlns:a16="http://schemas.microsoft.com/office/drawing/2014/main" xmlns="" id="{043FC295-1348-2947-B5D1-A5EF5A6FE502}"/>
              </a:ext>
            </a:extLst>
          </p:cNvPr>
          <p:cNvSpPr/>
          <p:nvPr/>
        </p:nvSpPr>
        <p:spPr>
          <a:xfrm>
            <a:off x="248129" y="3021769"/>
            <a:ext cx="2880320" cy="3324673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002060"/>
                </a:solidFill>
              </a:rPr>
              <a:t>The declaration of Trieste on interuniversity cooperation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(within the Berlin process)</a:t>
            </a:r>
          </a:p>
          <a:p>
            <a:pPr algn="ctr"/>
            <a:endParaRPr lang="en-US" sz="1200" dirty="0">
              <a:solidFill>
                <a:srgbClr val="002060"/>
              </a:solidFill>
            </a:endParaRPr>
          </a:p>
          <a:p>
            <a:pPr algn="ctr"/>
            <a:r>
              <a:rPr lang="en-US" dirty="0">
                <a:solidFill>
                  <a:srgbClr val="002060"/>
                </a:solidFill>
              </a:rPr>
              <a:t>Promoted by </a:t>
            </a:r>
            <a:r>
              <a:rPr lang="en-US" dirty="0" err="1">
                <a:solidFill>
                  <a:srgbClr val="002060"/>
                </a:solidFill>
              </a:rPr>
              <a:t>uniadrion</a:t>
            </a:r>
            <a:endParaRPr lang="en-US" dirty="0">
              <a:solidFill>
                <a:srgbClr val="002060"/>
              </a:solidFill>
            </a:endParaRP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xmlns="" id="{75CC495A-4AA4-AE42-BEE8-088AF04CFA2E}"/>
              </a:ext>
            </a:extLst>
          </p:cNvPr>
          <p:cNvGrpSpPr/>
          <p:nvPr/>
        </p:nvGrpSpPr>
        <p:grpSpPr>
          <a:xfrm>
            <a:off x="3635896" y="3201444"/>
            <a:ext cx="2564339" cy="2965322"/>
            <a:chOff x="3254067" y="2760862"/>
            <a:chExt cx="3175000" cy="3599040"/>
          </a:xfrm>
        </p:grpSpPr>
        <p:pic>
          <p:nvPicPr>
            <p:cNvPr id="10" name="Immagine 9">
              <a:extLst>
                <a:ext uri="{FF2B5EF4-FFF2-40B4-BE49-F238E27FC236}">
                  <a16:creationId xmlns:a16="http://schemas.microsoft.com/office/drawing/2014/main" xmlns="" id="{918BEA32-579C-F64C-930B-74DB1B8CAF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63888" y="2760862"/>
              <a:ext cx="2195736" cy="1531126"/>
            </a:xfrm>
            <a:prstGeom prst="rect">
              <a:avLst/>
            </a:prstGeom>
          </p:spPr>
        </p:pic>
        <p:pic>
          <p:nvPicPr>
            <p:cNvPr id="11" name="Immagine 10">
              <a:extLst>
                <a:ext uri="{FF2B5EF4-FFF2-40B4-BE49-F238E27FC236}">
                  <a16:creationId xmlns:a16="http://schemas.microsoft.com/office/drawing/2014/main" xmlns="" id="{7BCE906D-9805-6E41-A227-00CBD414B59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54067" y="4086775"/>
              <a:ext cx="3175000" cy="1587500"/>
            </a:xfrm>
            <a:prstGeom prst="rect">
              <a:avLst/>
            </a:prstGeom>
          </p:spPr>
        </p:pic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xmlns="" id="{D42975EB-E0A7-C34C-B687-B99F08C1E8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0893" r="1801" b="50889"/>
            <a:stretch/>
          </p:blipFill>
          <p:spPr>
            <a:xfrm>
              <a:off x="3986737" y="5373216"/>
              <a:ext cx="1170526" cy="986686"/>
            </a:xfrm>
            <a:prstGeom prst="rect">
              <a:avLst/>
            </a:prstGeom>
          </p:spPr>
        </p:pic>
      </p:grpSp>
      <p:grpSp>
        <p:nvGrpSpPr>
          <p:cNvPr id="23" name="Gruppo 22">
            <a:extLst>
              <a:ext uri="{FF2B5EF4-FFF2-40B4-BE49-F238E27FC236}">
                <a16:creationId xmlns:a16="http://schemas.microsoft.com/office/drawing/2014/main" xmlns="" id="{8C4CC5E3-95FE-F04E-9111-A885876CD051}"/>
              </a:ext>
            </a:extLst>
          </p:cNvPr>
          <p:cNvGrpSpPr/>
          <p:nvPr/>
        </p:nvGrpSpPr>
        <p:grpSpPr>
          <a:xfrm>
            <a:off x="6693600" y="2564625"/>
            <a:ext cx="1750485" cy="3962350"/>
            <a:chOff x="6838081" y="2564625"/>
            <a:chExt cx="1750485" cy="3962350"/>
          </a:xfrm>
        </p:grpSpPr>
        <p:pic>
          <p:nvPicPr>
            <p:cNvPr id="21" name="Immagine 20">
              <a:extLst>
                <a:ext uri="{FF2B5EF4-FFF2-40B4-BE49-F238E27FC236}">
                  <a16:creationId xmlns:a16="http://schemas.microsoft.com/office/drawing/2014/main" xmlns="" id="{A4351AC7-9D7B-CB4F-8056-E717B55DB69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7590283">
              <a:off x="6246531" y="4219427"/>
              <a:ext cx="3273498" cy="1341598"/>
            </a:xfrm>
            <a:prstGeom prst="rect">
              <a:avLst/>
            </a:prstGeom>
          </p:spPr>
        </p:pic>
        <p:sp>
          <p:nvSpPr>
            <p:cNvPr id="15" name="CasellaDiTesto 14">
              <a:extLst>
                <a:ext uri="{FF2B5EF4-FFF2-40B4-BE49-F238E27FC236}">
                  <a16:creationId xmlns:a16="http://schemas.microsoft.com/office/drawing/2014/main" xmlns="" id="{E2CFDE8D-0BEB-4F40-979E-C9C91052FBAD}"/>
                </a:ext>
              </a:extLst>
            </p:cNvPr>
            <p:cNvSpPr txBox="1"/>
            <p:nvPr/>
          </p:nvSpPr>
          <p:spPr>
            <a:xfrm rot="17666959">
              <a:off x="5197364" y="4205342"/>
              <a:ext cx="37430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>
                  <a:solidFill>
                    <a:srgbClr val="002060"/>
                  </a:solidFill>
                </a:rPr>
                <a:t>U</a:t>
              </a:r>
              <a:r>
                <a:rPr lang="en-US" sz="2400" dirty="0" err="1">
                  <a:solidFill>
                    <a:srgbClr val="0070C0"/>
                  </a:solidFill>
                </a:rPr>
                <a:t>n</a:t>
              </a:r>
              <a:r>
                <a:rPr lang="en-US" sz="2400" dirty="0" err="1">
                  <a:solidFill>
                    <a:srgbClr val="00B0F0"/>
                  </a:solidFill>
                </a:rPr>
                <a:t>i</a:t>
              </a:r>
              <a:r>
                <a:rPr lang="en-US" sz="2400" dirty="0" err="1">
                  <a:solidFill>
                    <a:srgbClr val="00B050"/>
                  </a:solidFill>
                </a:rPr>
                <a:t>a</a:t>
              </a:r>
              <a:r>
                <a:rPr lang="en-US" sz="2400" dirty="0" err="1">
                  <a:solidFill>
                    <a:srgbClr val="92D050"/>
                  </a:solidFill>
                </a:rPr>
                <a:t>d</a:t>
              </a:r>
              <a:r>
                <a:rPr lang="en-US" sz="2400" dirty="0" err="1">
                  <a:solidFill>
                    <a:srgbClr val="FFC000"/>
                  </a:solidFill>
                </a:rPr>
                <a:t>r</a:t>
              </a:r>
              <a:r>
                <a:rPr lang="en-US" sz="2400" dirty="0" err="1">
                  <a:solidFill>
                    <a:srgbClr val="FF0000"/>
                  </a:solidFill>
                </a:rPr>
                <a:t>i</a:t>
              </a:r>
              <a:r>
                <a:rPr lang="en-US" sz="2400" dirty="0" err="1">
                  <a:solidFill>
                    <a:srgbClr val="C00000"/>
                  </a:solidFill>
                </a:rPr>
                <a:t>o</a:t>
              </a:r>
              <a:r>
                <a:rPr lang="en-US" sz="2400" dirty="0" err="1"/>
                <a:t>n</a:t>
              </a:r>
              <a:r>
                <a:rPr lang="ja-JP" altLang="it-IT" sz="2400">
                  <a:solidFill>
                    <a:srgbClr val="FF0000"/>
                  </a:solidFill>
                </a:rPr>
                <a:t>亚</a:t>
              </a:r>
              <a:r>
                <a:rPr lang="ja-JP" altLang="it-IT" sz="2400">
                  <a:solidFill>
                    <a:srgbClr val="FFC000"/>
                  </a:solidFill>
                </a:rPr>
                <a:t>得</a:t>
              </a:r>
              <a:r>
                <a:rPr lang="ja-JP" altLang="it-IT" sz="2400">
                  <a:solidFill>
                    <a:srgbClr val="92D050"/>
                  </a:solidFill>
                </a:rPr>
                <a:t>里</a:t>
              </a:r>
              <a:r>
                <a:rPr lang="ja-JP" altLang="it-IT" sz="2400">
                  <a:solidFill>
                    <a:srgbClr val="00B0F0"/>
                  </a:solidFill>
                </a:rPr>
                <a:t>亚</a:t>
              </a:r>
              <a:r>
                <a:rPr lang="ja-JP" altLang="it-IT" sz="2400">
                  <a:solidFill>
                    <a:srgbClr val="0070C0"/>
                  </a:solidFill>
                </a:rPr>
                <a:t>海</a:t>
              </a:r>
              <a:r>
                <a:rPr lang="en-US" sz="2400" dirty="0"/>
                <a:t> </a:t>
              </a:r>
              <a:r>
                <a:rPr lang="ja-JP" altLang="it-IT" sz="2400">
                  <a:solidFill>
                    <a:srgbClr val="002060"/>
                  </a:solidFill>
                </a:rPr>
                <a:t>大</a:t>
              </a:r>
              <a:r>
                <a:rPr lang="ja-JP" altLang="it-IT" sz="2400">
                  <a:solidFill>
                    <a:srgbClr val="7030A0"/>
                  </a:solidFill>
                </a:rPr>
                <a:t>学</a:t>
              </a:r>
              <a:endParaRPr lang="en-US" sz="2400" dirty="0">
                <a:solidFill>
                  <a:srgbClr val="7030A0"/>
                </a:solidFill>
              </a:endParaRPr>
            </a:p>
          </p:txBody>
        </p:sp>
        <p:sp>
          <p:nvSpPr>
            <p:cNvPr id="22" name="Rettangolo 21">
              <a:extLst>
                <a:ext uri="{FF2B5EF4-FFF2-40B4-BE49-F238E27FC236}">
                  <a16:creationId xmlns:a16="http://schemas.microsoft.com/office/drawing/2014/main" xmlns="" id="{456ED594-FCA5-314B-B825-250A4E6B0B8F}"/>
                </a:ext>
              </a:extLst>
            </p:cNvPr>
            <p:cNvSpPr/>
            <p:nvPr/>
          </p:nvSpPr>
          <p:spPr>
            <a:xfrm rot="17574054">
              <a:off x="7317705" y="5246093"/>
              <a:ext cx="232627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800" dirty="0"/>
                <a:t>Image from: http://</a:t>
              </a:r>
              <a:r>
                <a:rPr lang="en-US" sz="800" dirty="0" err="1"/>
                <a:t>www.overland-adventures.com</a:t>
              </a:r>
              <a:endParaRPr 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21924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" b="64614"/>
          <a:stretch/>
        </p:blipFill>
        <p:spPr>
          <a:xfrm>
            <a:off x="0" y="44624"/>
            <a:ext cx="9144000" cy="1676308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FC93448E-E509-BC48-82E3-E023263F5E6E}"/>
              </a:ext>
            </a:extLst>
          </p:cNvPr>
          <p:cNvSpPr txBox="1"/>
          <p:nvPr/>
        </p:nvSpPr>
        <p:spPr>
          <a:xfrm rot="5400000">
            <a:off x="6706863" y="3569128"/>
            <a:ext cx="2364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54FE"/>
                </a:solidFill>
              </a:rPr>
              <a:t>Joint secretariat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xmlns="" id="{789BD396-7F3F-2347-9B10-A564C393CBA6}"/>
              </a:ext>
            </a:extLst>
          </p:cNvPr>
          <p:cNvSpPr txBox="1"/>
          <p:nvPr/>
        </p:nvSpPr>
        <p:spPr>
          <a:xfrm>
            <a:off x="343982" y="1605836"/>
            <a:ext cx="8218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000090"/>
                </a:solidFill>
              </a:rPr>
              <a:t>UNIADRION does not live in an ivory tower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xmlns="" id="{9965ACC4-5392-ED45-B402-8A620C99846A}"/>
              </a:ext>
            </a:extLst>
          </p:cNvPr>
          <p:cNvGrpSpPr/>
          <p:nvPr/>
        </p:nvGrpSpPr>
        <p:grpSpPr>
          <a:xfrm>
            <a:off x="40510" y="4229737"/>
            <a:ext cx="1923779" cy="2295607"/>
            <a:chOff x="259994" y="3197678"/>
            <a:chExt cx="3368129" cy="3650961"/>
          </a:xfrm>
        </p:grpSpPr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xmlns="" id="{392E8B24-7C91-F34C-A44F-539A3BD21D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5575" y="3197678"/>
              <a:ext cx="2605117" cy="3265080"/>
            </a:xfrm>
            <a:prstGeom prst="rect">
              <a:avLst/>
            </a:prstGeom>
          </p:spPr>
        </p:pic>
        <p:sp>
          <p:nvSpPr>
            <p:cNvPr id="16" name="Rettangolo 15">
              <a:extLst>
                <a:ext uri="{FF2B5EF4-FFF2-40B4-BE49-F238E27FC236}">
                  <a16:creationId xmlns:a16="http://schemas.microsoft.com/office/drawing/2014/main" xmlns="" id="{DBC014C7-37AF-C946-8817-C0BF851F60B9}"/>
                </a:ext>
              </a:extLst>
            </p:cNvPr>
            <p:cNvSpPr/>
            <p:nvPr/>
          </p:nvSpPr>
          <p:spPr>
            <a:xfrm>
              <a:off x="259994" y="6456338"/>
              <a:ext cx="3368129" cy="3923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/>
                <a:t>http://</a:t>
              </a:r>
              <a:r>
                <a:rPr lang="en-US" sz="1200" dirty="0" err="1"/>
                <a:t>suekatz.typepad.com</a:t>
              </a:r>
              <a:endParaRPr lang="en-US" sz="1200" dirty="0"/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xmlns="" id="{8A9C44E4-B683-E043-B220-BDE5A8F6DDD0}"/>
              </a:ext>
            </a:extLst>
          </p:cNvPr>
          <p:cNvGrpSpPr/>
          <p:nvPr/>
        </p:nvGrpSpPr>
        <p:grpSpPr>
          <a:xfrm>
            <a:off x="35496" y="2465978"/>
            <a:ext cx="9109577" cy="3960441"/>
            <a:chOff x="-90096" y="1988840"/>
            <a:chExt cx="9109577" cy="3960441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xmlns="" id="{CD95E7AA-B68D-4443-9474-450AC53A013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7477684" y="3624896"/>
              <a:ext cx="2323255" cy="760338"/>
            </a:xfrm>
            <a:prstGeom prst="rect">
              <a:avLst/>
            </a:prstGeom>
          </p:spPr>
        </p:pic>
        <p:grpSp>
          <p:nvGrpSpPr>
            <p:cNvPr id="20" name="Gruppo 19">
              <a:extLst>
                <a:ext uri="{FF2B5EF4-FFF2-40B4-BE49-F238E27FC236}">
                  <a16:creationId xmlns:a16="http://schemas.microsoft.com/office/drawing/2014/main" xmlns="" id="{82B225E3-856B-E944-9DE4-EA9875A7F115}"/>
                </a:ext>
              </a:extLst>
            </p:cNvPr>
            <p:cNvGrpSpPr/>
            <p:nvPr/>
          </p:nvGrpSpPr>
          <p:grpSpPr>
            <a:xfrm>
              <a:off x="-90096" y="1988840"/>
              <a:ext cx="8349239" cy="3960441"/>
              <a:chOff x="-90096" y="1988840"/>
              <a:chExt cx="8349239" cy="3960441"/>
            </a:xfrm>
          </p:grpSpPr>
          <p:sp>
            <p:nvSpPr>
              <p:cNvPr id="12" name="Parentesi graffa chiusa 11">
                <a:extLst>
                  <a:ext uri="{FF2B5EF4-FFF2-40B4-BE49-F238E27FC236}">
                    <a16:creationId xmlns:a16="http://schemas.microsoft.com/office/drawing/2014/main" xmlns="" id="{54159B2C-2496-294C-85F6-615BA8BCCAD3}"/>
                  </a:ext>
                </a:extLst>
              </p:cNvPr>
              <p:cNvSpPr/>
              <p:nvPr/>
            </p:nvSpPr>
            <p:spPr>
              <a:xfrm>
                <a:off x="7758776" y="2060849"/>
                <a:ext cx="500367" cy="3888432"/>
              </a:xfrm>
              <a:prstGeom prst="rightBrac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ln>
                    <a:solidFill>
                      <a:srgbClr val="FF0000"/>
                    </a:solidFill>
                  </a:ln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19" name="Gruppo 18">
                <a:extLst>
                  <a:ext uri="{FF2B5EF4-FFF2-40B4-BE49-F238E27FC236}">
                    <a16:creationId xmlns:a16="http://schemas.microsoft.com/office/drawing/2014/main" xmlns="" id="{DBF228EA-D36E-C647-8C99-3019C10C14B1}"/>
                  </a:ext>
                </a:extLst>
              </p:cNvPr>
              <p:cNvGrpSpPr/>
              <p:nvPr/>
            </p:nvGrpSpPr>
            <p:grpSpPr>
              <a:xfrm>
                <a:off x="-90096" y="1988840"/>
                <a:ext cx="8233203" cy="3821074"/>
                <a:chOff x="-90096" y="1988840"/>
                <a:chExt cx="8233203" cy="3821074"/>
              </a:xfrm>
            </p:grpSpPr>
            <p:grpSp>
              <p:nvGrpSpPr>
                <p:cNvPr id="18" name="Gruppo 17">
                  <a:extLst>
                    <a:ext uri="{FF2B5EF4-FFF2-40B4-BE49-F238E27FC236}">
                      <a16:creationId xmlns:a16="http://schemas.microsoft.com/office/drawing/2014/main" xmlns="" id="{08215DBE-6C46-4340-983F-1F7D6D05AFBF}"/>
                    </a:ext>
                  </a:extLst>
                </p:cNvPr>
                <p:cNvGrpSpPr/>
                <p:nvPr/>
              </p:nvGrpSpPr>
              <p:grpSpPr>
                <a:xfrm>
                  <a:off x="-90096" y="1988840"/>
                  <a:ext cx="8233203" cy="2326708"/>
                  <a:chOff x="-90096" y="1988840"/>
                  <a:chExt cx="8233203" cy="2326708"/>
                </a:xfrm>
              </p:grpSpPr>
              <p:sp>
                <p:nvSpPr>
                  <p:cNvPr id="7" name="CasellaDiTesto 6">
                    <a:extLst>
                      <a:ext uri="{FF2B5EF4-FFF2-40B4-BE49-F238E27FC236}">
                        <a16:creationId xmlns:a16="http://schemas.microsoft.com/office/drawing/2014/main" xmlns="" id="{4B420D81-86B7-2B46-8352-7306EC998B1B}"/>
                      </a:ext>
                    </a:extLst>
                  </p:cNvPr>
                  <p:cNvSpPr txBox="1"/>
                  <p:nvPr/>
                </p:nvSpPr>
                <p:spPr>
                  <a:xfrm>
                    <a:off x="-90096" y="1988840"/>
                    <a:ext cx="8233203" cy="224676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457200" indent="-457200">
                      <a:buClr>
                        <a:srgbClr val="FF0000"/>
                      </a:buClr>
                      <a:buFont typeface="Wingdings" pitchFamily="2" charset="2"/>
                      <a:buChar char="ü"/>
                    </a:pPr>
                    <a:r>
                      <a:rPr lang="en-US" sz="2800" dirty="0">
                        <a:solidFill>
                          <a:srgbClr val="000090"/>
                        </a:solidFill>
                      </a:rPr>
                      <a:t>Forum of the Universities of the Adriatic-Ionian region (UNIADRION)</a:t>
                    </a:r>
                  </a:p>
                  <a:p>
                    <a:pPr marL="457200" indent="-457200">
                      <a:buClr>
                        <a:srgbClr val="FF0000"/>
                      </a:buClr>
                      <a:buFont typeface="Wingdings" pitchFamily="2" charset="2"/>
                      <a:buChar char="ü"/>
                    </a:pPr>
                    <a:r>
                      <a:rPr lang="en-US" sz="2800" dirty="0">
                        <a:solidFill>
                          <a:srgbClr val="000090"/>
                        </a:solidFill>
                      </a:rPr>
                      <a:t>Forum of the Adriatic-Ionian Cities (FAIC)</a:t>
                    </a:r>
                  </a:p>
                  <a:p>
                    <a:pPr marL="457200" indent="-457200">
                      <a:buClr>
                        <a:srgbClr val="FF0000"/>
                      </a:buClr>
                      <a:buFont typeface="Wingdings" pitchFamily="2" charset="2"/>
                      <a:buChar char="ü"/>
                    </a:pPr>
                    <a:r>
                      <a:rPr lang="en-US" sz="2800" dirty="0">
                        <a:solidFill>
                          <a:srgbClr val="000090"/>
                        </a:solidFill>
                      </a:rPr>
                      <a:t>Forum of the Adriatic-Ionian Chambers of 			Commerce (Forum AIC)</a:t>
                    </a:r>
                  </a:p>
                </p:txBody>
              </p:sp>
              <p:sp>
                <p:nvSpPr>
                  <p:cNvPr id="11" name="Parentesi graffa chiusa 10">
                    <a:extLst>
                      <a:ext uri="{FF2B5EF4-FFF2-40B4-BE49-F238E27FC236}">
                        <a16:creationId xmlns:a16="http://schemas.microsoft.com/office/drawing/2014/main" xmlns="" id="{AF7775E4-2941-B041-8A2A-E6FFF62F7918}"/>
                      </a:ext>
                    </a:extLst>
                  </p:cNvPr>
                  <p:cNvSpPr/>
                  <p:nvPr/>
                </p:nvSpPr>
                <p:spPr>
                  <a:xfrm>
                    <a:off x="7110704" y="2078508"/>
                    <a:ext cx="500367" cy="2237040"/>
                  </a:xfrm>
                  <a:prstGeom prst="rightBrace">
                    <a:avLst/>
                  </a:prstGeom>
                  <a:ln w="285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>
                      <a:ln>
                        <a:solidFill>
                          <a:srgbClr val="FF0000"/>
                        </a:solidFill>
                      </a:ln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17" name="Rettangolo 16">
                  <a:extLst>
                    <a:ext uri="{FF2B5EF4-FFF2-40B4-BE49-F238E27FC236}">
                      <a16:creationId xmlns:a16="http://schemas.microsoft.com/office/drawing/2014/main" xmlns="" id="{CA7107A2-B783-274B-8E68-F1B13454B1F8}"/>
                    </a:ext>
                  </a:extLst>
                </p:cNvPr>
                <p:cNvSpPr/>
                <p:nvPr/>
              </p:nvSpPr>
              <p:spPr>
                <a:xfrm>
                  <a:off x="1782112" y="4424919"/>
                  <a:ext cx="6278274" cy="138499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457200" indent="-457200">
                    <a:buClr>
                      <a:srgbClr val="FF0000"/>
                    </a:buClr>
                    <a:buFont typeface="Wingdings" pitchFamily="2" charset="2"/>
                    <a:buChar char="ü"/>
                  </a:pPr>
                  <a:r>
                    <a:rPr lang="en-US" sz="2800" dirty="0">
                      <a:solidFill>
                        <a:srgbClr val="000090"/>
                      </a:solidFill>
                    </a:rPr>
                    <a:t>Conference of Peripheral Maritime Regions (CPMR)</a:t>
                  </a:r>
                </a:p>
                <a:p>
                  <a:pPr marL="457200" indent="-457200">
                    <a:buClr>
                      <a:srgbClr val="FF0000"/>
                    </a:buClr>
                    <a:buFont typeface="Wingdings" pitchFamily="2" charset="2"/>
                    <a:buChar char="ü"/>
                  </a:pPr>
                  <a:r>
                    <a:rPr lang="en-US" sz="2800" dirty="0">
                      <a:solidFill>
                        <a:srgbClr val="000090"/>
                      </a:solidFill>
                    </a:rPr>
                    <a:t>Adriatic-Ionian Euroregion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80992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4"/>
          <a:stretch/>
        </p:blipFill>
        <p:spPr>
          <a:xfrm>
            <a:off x="0" y="0"/>
            <a:ext cx="9144000" cy="196434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C0B9A095-A0C2-214B-9C5D-4CEF921AB274}"/>
              </a:ext>
            </a:extLst>
          </p:cNvPr>
          <p:cNvSpPr txBox="1"/>
          <p:nvPr/>
        </p:nvSpPr>
        <p:spPr>
          <a:xfrm>
            <a:off x="107505" y="1930068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rgbClr val="FF0000"/>
              </a:buClr>
            </a:pPr>
            <a:r>
              <a:rPr lang="en-US" sz="2400" dirty="0">
                <a:solidFill>
                  <a:srgbClr val="000090"/>
                </a:solidFill>
              </a:rPr>
              <a:t>Our past actions have proved our potential in contributing to the 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construction </a:t>
            </a:r>
            <a:r>
              <a:rPr lang="en-US" sz="2400" dirty="0">
                <a:solidFill>
                  <a:srgbClr val="002060"/>
                </a:solidFill>
                <a:cs typeface="Calibri"/>
              </a:rPr>
              <a:t>of a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 peaceful and cooperative </a:t>
            </a:r>
            <a:r>
              <a:rPr lang="en-US" sz="2400" dirty="0">
                <a:solidFill>
                  <a:srgbClr val="002060"/>
                </a:solidFill>
                <a:cs typeface="Calibri"/>
              </a:rPr>
              <a:t>Adriatic-Ionian </a:t>
            </a:r>
            <a:r>
              <a:rPr lang="en-US" sz="2400" dirty="0" err="1">
                <a:solidFill>
                  <a:srgbClr val="002060"/>
                </a:solidFill>
                <a:cs typeface="Calibri"/>
              </a:rPr>
              <a:t>Macroregion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0259E6A2-413A-3A43-8E98-9264501DB23F}"/>
              </a:ext>
            </a:extLst>
          </p:cNvPr>
          <p:cNvSpPr txBox="1"/>
          <p:nvPr/>
        </p:nvSpPr>
        <p:spPr>
          <a:xfrm>
            <a:off x="107504" y="3140482"/>
            <a:ext cx="9036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90"/>
                </a:solidFill>
              </a:rPr>
              <a:t>As the 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main player in research and education </a:t>
            </a:r>
            <a:r>
              <a:rPr lang="en-US" sz="2400" dirty="0">
                <a:solidFill>
                  <a:srgbClr val="000090"/>
                </a:solidFill>
              </a:rPr>
              <a:t>in the microregion,</a:t>
            </a:r>
            <a:endParaRPr lang="en-US" sz="2400" dirty="0">
              <a:solidFill>
                <a:srgbClr val="0000FF"/>
              </a:solidFill>
              <a:cs typeface="Calibri"/>
            </a:endParaRPr>
          </a:p>
          <a:p>
            <a:r>
              <a:rPr lang="en-US" sz="2400" dirty="0">
                <a:solidFill>
                  <a:srgbClr val="000090"/>
                </a:solidFill>
              </a:rPr>
              <a:t>It is our hope that Regional and European Governmental authorities will 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make use of our experience and expertise</a:t>
            </a:r>
            <a:r>
              <a:rPr lang="en-US" sz="2400" dirty="0">
                <a:solidFill>
                  <a:srgbClr val="000090"/>
                </a:solidFill>
              </a:rPr>
              <a:t> to design the future of 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education </a:t>
            </a:r>
            <a:r>
              <a:rPr lang="en-US" sz="2400" dirty="0">
                <a:solidFill>
                  <a:srgbClr val="000090"/>
                </a:solidFill>
              </a:rPr>
              <a:t>and 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training </a:t>
            </a:r>
            <a:r>
              <a:rPr lang="en-US" sz="2400" dirty="0">
                <a:solidFill>
                  <a:srgbClr val="000090"/>
                </a:solidFill>
              </a:rPr>
              <a:t>in the region and to </a:t>
            </a:r>
            <a:r>
              <a:rPr lang="en-US" sz="2400" dirty="0">
                <a:solidFill>
                  <a:srgbClr val="0000FF"/>
                </a:solidFill>
                <a:cs typeface="Calibri"/>
              </a:rPr>
              <a:t>orientate research </a:t>
            </a:r>
            <a:r>
              <a:rPr lang="en-US" sz="2400" dirty="0">
                <a:solidFill>
                  <a:srgbClr val="000090"/>
                </a:solidFill>
              </a:rPr>
              <a:t>activities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1ED171B9-B2E5-1D4C-A3BF-47DC03591217}"/>
              </a:ext>
            </a:extLst>
          </p:cNvPr>
          <p:cNvSpPr txBox="1"/>
          <p:nvPr/>
        </p:nvSpPr>
        <p:spPr>
          <a:xfrm>
            <a:off x="453402" y="5301208"/>
            <a:ext cx="8344699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002060"/>
                </a:solidFill>
              </a:rPr>
              <a:t>Please take a look at the </a:t>
            </a:r>
            <a:r>
              <a:rPr lang="en-US" sz="2300" dirty="0">
                <a:solidFill>
                  <a:srgbClr val="0000FF"/>
                </a:solidFill>
                <a:cs typeface="Calibri"/>
              </a:rPr>
              <a:t>document</a:t>
            </a:r>
            <a:r>
              <a:rPr lang="en-US" sz="2400" dirty="0">
                <a:solidFill>
                  <a:srgbClr val="002060"/>
                </a:solidFill>
              </a:rPr>
              <a:t> we prepared and distributed to provide an idea of how we can </a:t>
            </a:r>
            <a:r>
              <a:rPr lang="en-US" sz="2300" dirty="0">
                <a:solidFill>
                  <a:srgbClr val="0000FF"/>
                </a:solidFill>
                <a:cs typeface="Calibri"/>
              </a:rPr>
              <a:t>contribute to EUSAIR</a:t>
            </a:r>
          </a:p>
        </p:txBody>
      </p:sp>
    </p:spTree>
    <p:extLst>
      <p:ext uri="{BB962C8B-B14F-4D97-AF65-F5344CB8AC3E}">
        <p14:creationId xmlns:p14="http://schemas.microsoft.com/office/powerpoint/2010/main" val="383278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14"/>
          <a:stretch/>
        </p:blipFill>
        <p:spPr>
          <a:xfrm>
            <a:off x="0" y="0"/>
            <a:ext cx="9144000" cy="1964340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0079374C-1E3F-3C42-9590-872A46D607CE}"/>
              </a:ext>
            </a:extLst>
          </p:cNvPr>
          <p:cNvSpPr txBox="1"/>
          <p:nvPr/>
        </p:nvSpPr>
        <p:spPr>
          <a:xfrm>
            <a:off x="1907704" y="54452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000FF"/>
                </a:solidFill>
              </a:rPr>
              <a:t>Thanks for listening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C0E66225-4F99-4D4E-ACC7-1F88BC5592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93" r="1801" b="50889"/>
          <a:stretch/>
        </p:blipFill>
        <p:spPr>
          <a:xfrm>
            <a:off x="3671933" y="3855808"/>
            <a:ext cx="1800133" cy="1517408"/>
          </a:xfrm>
          <a:prstGeom prst="rect">
            <a:avLst/>
          </a:prstGeom>
        </p:spPr>
      </p:pic>
      <p:grpSp>
        <p:nvGrpSpPr>
          <p:cNvPr id="3" name="Gruppo 2">
            <a:extLst>
              <a:ext uri="{FF2B5EF4-FFF2-40B4-BE49-F238E27FC236}">
                <a16:creationId xmlns:a16="http://schemas.microsoft.com/office/drawing/2014/main" xmlns="" id="{2D57A092-CEDF-D345-8845-2DF59CA23008}"/>
              </a:ext>
            </a:extLst>
          </p:cNvPr>
          <p:cNvGrpSpPr/>
          <p:nvPr/>
        </p:nvGrpSpPr>
        <p:grpSpPr>
          <a:xfrm>
            <a:off x="1691680" y="1804200"/>
            <a:ext cx="6336703" cy="1833139"/>
            <a:chOff x="1708413" y="1804200"/>
            <a:chExt cx="7310238" cy="1833139"/>
          </a:xfrm>
        </p:grpSpPr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xmlns="" id="{36A8CC3F-4231-0144-9EF5-396ED77D7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8413" y="1804200"/>
              <a:ext cx="7310238" cy="144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ctr"/>
              <a:r>
                <a:rPr lang="it-IT" sz="4400" dirty="0">
                  <a:solidFill>
                    <a:srgbClr val="002060"/>
                  </a:solidFill>
                  <a:latin typeface="MetaPlusBold"/>
                </a:rPr>
                <a:t>“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If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you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think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education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is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expensive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,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try</a:t>
              </a:r>
              <a:r>
                <a:rPr lang="it-IT" sz="4400" dirty="0">
                  <a:solidFill>
                    <a:srgbClr val="0054FE"/>
                  </a:solidFill>
                  <a:latin typeface="MetaPlusBold"/>
                </a:rPr>
                <a:t> </a:t>
              </a:r>
              <a:r>
                <a:rPr lang="it-IT" sz="4400" dirty="0" err="1">
                  <a:solidFill>
                    <a:srgbClr val="0054FE"/>
                  </a:solidFill>
                  <a:latin typeface="MetaPlusBold"/>
                </a:rPr>
                <a:t>ignorance</a:t>
              </a:r>
              <a:r>
                <a:rPr lang="it-IT" sz="4400" dirty="0">
                  <a:solidFill>
                    <a:srgbClr val="002060"/>
                  </a:solidFill>
                  <a:latin typeface="MetaPlusBold"/>
                </a:rPr>
                <a:t>” </a:t>
              </a:r>
            </a:p>
          </p:txBody>
        </p:sp>
        <p:sp>
          <p:nvSpPr>
            <p:cNvPr id="7" name="Rectangle 5">
              <a:extLst>
                <a:ext uri="{FF2B5EF4-FFF2-40B4-BE49-F238E27FC236}">
                  <a16:creationId xmlns:a16="http://schemas.microsoft.com/office/drawing/2014/main" xmlns="" id="{E48E8DB5-6E8D-4D44-9460-2F3015ADE8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9122" y="3298785"/>
              <a:ext cx="580711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ctr"/>
              <a:r>
                <a:rPr lang="it-IT" sz="1600" b="1" dirty="0">
                  <a:solidFill>
                    <a:srgbClr val="002060"/>
                  </a:solidFill>
                  <a:latin typeface="MetaPlusBold"/>
                </a:rPr>
                <a:t>Derek </a:t>
              </a:r>
              <a:r>
                <a:rPr lang="it-IT" sz="1600" b="1" dirty="0" err="1">
                  <a:solidFill>
                    <a:srgbClr val="002060"/>
                  </a:solidFill>
                  <a:latin typeface="MetaPlusBold"/>
                </a:rPr>
                <a:t>Bok</a:t>
              </a:r>
              <a:r>
                <a:rPr lang="it-IT" sz="1600" b="1" dirty="0">
                  <a:solidFill>
                    <a:srgbClr val="002060"/>
                  </a:solidFill>
                  <a:latin typeface="MetaPlusBold"/>
                </a:rPr>
                <a:t> - </a:t>
              </a:r>
              <a:r>
                <a:rPr lang="it-IT" sz="1600" dirty="0">
                  <a:solidFill>
                    <a:srgbClr val="002060"/>
                  </a:solidFill>
                  <a:latin typeface="MetaPlusBold"/>
                </a:rPr>
                <a:t>Presidente </a:t>
              </a:r>
              <a:r>
                <a:rPr lang="sl-SI" sz="1600" dirty="0">
                  <a:solidFill>
                    <a:srgbClr val="002060"/>
                  </a:solidFill>
                  <a:latin typeface="MetaPlusBold"/>
                </a:rPr>
                <a:t>of</a:t>
              </a:r>
              <a:r>
                <a:rPr lang="it-IT" sz="1600" dirty="0">
                  <a:solidFill>
                    <a:srgbClr val="002060"/>
                  </a:solidFill>
                  <a:latin typeface="MetaPlusBold"/>
                </a:rPr>
                <a:t> Harvard </a:t>
              </a:r>
              <a:r>
                <a:rPr lang="sl-SI" sz="1600" dirty="0">
                  <a:solidFill>
                    <a:srgbClr val="002060"/>
                  </a:solidFill>
                  <a:latin typeface="MetaPlusBold"/>
                </a:rPr>
                <a:t>University </a:t>
              </a:r>
              <a:r>
                <a:rPr lang="it-IT" sz="1600" dirty="0">
                  <a:solidFill>
                    <a:srgbClr val="002060"/>
                  </a:solidFill>
                  <a:latin typeface="MetaPlusBold"/>
                </a:rPr>
                <a:t>1971-1990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497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476</Words>
  <Application>Microsoft Office PowerPoint</Application>
  <PresentationFormat>Presentazione su schermo (4:3)</PresentationFormat>
  <Paragraphs>77</Paragraphs>
  <Slides>9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MetaPlusBold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fiorenza massimi</dc:creator>
  <cp:lastModifiedBy>Valentina Pinna</cp:lastModifiedBy>
  <cp:revision>49</cp:revision>
  <cp:lastPrinted>2018-05-18T10:25:11Z</cp:lastPrinted>
  <dcterms:created xsi:type="dcterms:W3CDTF">2015-03-02T14:41:06Z</dcterms:created>
  <dcterms:modified xsi:type="dcterms:W3CDTF">2018-05-23T16:44:32Z</dcterms:modified>
</cp:coreProperties>
</file>